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2"/>
  </p:notesMasterIdLst>
  <p:handoutMasterIdLst>
    <p:handoutMasterId r:id="rId13"/>
  </p:handoutMasterIdLst>
  <p:sldIdLst>
    <p:sldId id="417" r:id="rId2"/>
    <p:sldId id="420" r:id="rId3"/>
    <p:sldId id="392" r:id="rId4"/>
    <p:sldId id="354" r:id="rId5"/>
    <p:sldId id="376" r:id="rId6"/>
    <p:sldId id="391" r:id="rId7"/>
    <p:sldId id="320" r:id="rId8"/>
    <p:sldId id="421" r:id="rId9"/>
    <p:sldId id="423" r:id="rId10"/>
    <p:sldId id="424" r:id="rId11"/>
  </p:sldIdLst>
  <p:sldSz cx="9144000" cy="6858000" type="screen4x3"/>
  <p:notesSz cx="6743700" cy="9893300"/>
  <p:defaultTextStyle>
    <a:defPPr>
      <a:defRPr lang="de-DE"/>
    </a:defPPr>
    <a:lvl1pPr algn="l" rtl="0" eaLnBrk="0" fontAlgn="base" hangingPunct="0">
      <a:spcBef>
        <a:spcPct val="0"/>
      </a:spcBef>
      <a:spcAft>
        <a:spcPct val="0"/>
      </a:spcAft>
      <a:defRPr sz="1500" b="1"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sz="1500" b="1"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sz="1500" b="1"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sz="1500" b="1"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sz="1500" b="1" kern="1200">
        <a:solidFill>
          <a:schemeClr val="tx1"/>
        </a:solidFill>
        <a:latin typeface="Georgia" panose="02040502050405020303" pitchFamily="18" charset="0"/>
        <a:ea typeface="+mn-ea"/>
        <a:cs typeface="+mn-cs"/>
      </a:defRPr>
    </a:lvl5pPr>
    <a:lvl6pPr marL="2286000" algn="l" defTabSz="914400" rtl="0" eaLnBrk="1" latinLnBrk="0" hangingPunct="1">
      <a:defRPr sz="1500" b="1" kern="1200">
        <a:solidFill>
          <a:schemeClr val="tx1"/>
        </a:solidFill>
        <a:latin typeface="Georgia" panose="02040502050405020303" pitchFamily="18" charset="0"/>
        <a:ea typeface="+mn-ea"/>
        <a:cs typeface="+mn-cs"/>
      </a:defRPr>
    </a:lvl6pPr>
    <a:lvl7pPr marL="2743200" algn="l" defTabSz="914400" rtl="0" eaLnBrk="1" latinLnBrk="0" hangingPunct="1">
      <a:defRPr sz="1500" b="1" kern="1200">
        <a:solidFill>
          <a:schemeClr val="tx1"/>
        </a:solidFill>
        <a:latin typeface="Georgia" panose="02040502050405020303" pitchFamily="18" charset="0"/>
        <a:ea typeface="+mn-ea"/>
        <a:cs typeface="+mn-cs"/>
      </a:defRPr>
    </a:lvl7pPr>
    <a:lvl8pPr marL="3200400" algn="l" defTabSz="914400" rtl="0" eaLnBrk="1" latinLnBrk="0" hangingPunct="1">
      <a:defRPr sz="1500" b="1" kern="1200">
        <a:solidFill>
          <a:schemeClr val="tx1"/>
        </a:solidFill>
        <a:latin typeface="Georgia" panose="02040502050405020303" pitchFamily="18" charset="0"/>
        <a:ea typeface="+mn-ea"/>
        <a:cs typeface="+mn-cs"/>
      </a:defRPr>
    </a:lvl8pPr>
    <a:lvl9pPr marL="3657600" algn="l" defTabSz="914400" rtl="0" eaLnBrk="1" latinLnBrk="0" hangingPunct="1">
      <a:defRPr sz="1500" b="1" kern="1200">
        <a:solidFill>
          <a:schemeClr val="tx1"/>
        </a:solidFill>
        <a:latin typeface="Georgia" panose="02040502050405020303" pitchFamily="18" charset="0"/>
        <a:ea typeface="+mn-ea"/>
        <a:cs typeface="+mn-cs"/>
      </a:defRPr>
    </a:lvl9pPr>
  </p:defaultTextStyle>
  <p:extLst>
    <p:ext uri="{EFAFB233-063F-42B5-8137-9DF3F51BA10A}">
      <p15:sldGuideLst xmlns:p15="http://schemas.microsoft.com/office/powerpoint/2012/main">
        <p15:guide id="1" orient="horz" pos="164">
          <p15:clr>
            <a:srgbClr val="A4A3A4"/>
          </p15:clr>
        </p15:guide>
        <p15:guide id="2" orient="horz" pos="4110" userDrawn="1">
          <p15:clr>
            <a:srgbClr val="A4A3A4"/>
          </p15:clr>
        </p15:guide>
        <p15:guide id="3" orient="horz" pos="2251" userDrawn="1">
          <p15:clr>
            <a:srgbClr val="A4A3A4"/>
          </p15:clr>
        </p15:guide>
        <p15:guide id="4" orient="horz" pos="3793" userDrawn="1">
          <p15:clr>
            <a:srgbClr val="A4A3A4"/>
          </p15:clr>
        </p15:guide>
        <p15:guide id="5" orient="horz" pos="2205" userDrawn="1">
          <p15:clr>
            <a:srgbClr val="A4A3A4"/>
          </p15:clr>
        </p15:guide>
        <p15:guide id="6" orient="horz" pos="3657" userDrawn="1">
          <p15:clr>
            <a:srgbClr val="A4A3A4"/>
          </p15:clr>
        </p15:guide>
        <p15:guide id="7" orient="horz" pos="799" userDrawn="1">
          <p15:clr>
            <a:srgbClr val="A4A3A4"/>
          </p15:clr>
        </p15:guide>
        <p15:guide id="8" pos="158">
          <p15:clr>
            <a:srgbClr val="A4A3A4"/>
          </p15:clr>
        </p15:guide>
        <p15:guide id="9" pos="2699" userDrawn="1">
          <p15:clr>
            <a:srgbClr val="A4A3A4"/>
          </p15:clr>
        </p15:guide>
        <p15:guide id="10" pos="5602">
          <p15:clr>
            <a:srgbClr val="A4A3A4"/>
          </p15:clr>
        </p15:guide>
        <p15:guide id="11" pos="2653" userDrawn="1">
          <p15:clr>
            <a:srgbClr val="A4A3A4"/>
          </p15:clr>
        </p15:guide>
        <p15:guide id="12" pos="1542" userDrawn="1">
          <p15:clr>
            <a:srgbClr val="A4A3A4"/>
          </p15:clr>
        </p15:guide>
        <p15:guide id="13" pos="1451" userDrawn="1">
          <p15:clr>
            <a:srgbClr val="A4A3A4"/>
          </p15:clr>
        </p15:guide>
        <p15:guide id="14" pos="4218" userDrawn="1">
          <p15:clr>
            <a:srgbClr val="A4A3A4"/>
          </p15:clr>
        </p15:guide>
        <p15:guide id="15" pos="4309" userDrawn="1">
          <p15:clr>
            <a:srgbClr val="A4A3A4"/>
          </p15:clr>
        </p15:guide>
      </p15:sldGuideLst>
    </p:ext>
    <p:ext uri="{2D200454-40CA-4A62-9FC3-DE9A4176ACB9}">
      <p15:notesGuideLst xmlns:p15="http://schemas.microsoft.com/office/powerpoint/2012/main">
        <p15:guide id="1" orient="horz" pos="3116">
          <p15:clr>
            <a:srgbClr val="A4A3A4"/>
          </p15:clr>
        </p15:guide>
        <p15:guide id="2" pos="21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rsten.lichtblau" initials="tli"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690B"/>
    <a:srgbClr val="FAB482"/>
    <a:srgbClr val="FBB482"/>
    <a:srgbClr val="FFA365"/>
    <a:srgbClr val="E65D00"/>
    <a:srgbClr val="FF6600"/>
    <a:srgbClr val="539D49"/>
    <a:srgbClr val="705500"/>
    <a:srgbClr val="FFDF79"/>
    <a:srgbClr val="A2790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72144" autoAdjust="0"/>
  </p:normalViewPr>
  <p:slideViewPr>
    <p:cSldViewPr showGuides="1">
      <p:cViewPr varScale="1">
        <p:scale>
          <a:sx n="89" d="100"/>
          <a:sy n="89" d="100"/>
        </p:scale>
        <p:origin x="2076" y="78"/>
      </p:cViewPr>
      <p:guideLst>
        <p:guide orient="horz" pos="164"/>
        <p:guide orient="horz" pos="4110"/>
        <p:guide orient="horz" pos="2251"/>
        <p:guide orient="horz" pos="3793"/>
        <p:guide orient="horz" pos="2205"/>
        <p:guide orient="horz" pos="3657"/>
        <p:guide orient="horz" pos="799"/>
        <p:guide pos="158"/>
        <p:guide pos="2699"/>
        <p:guide pos="5602"/>
        <p:guide pos="2653"/>
        <p:guide pos="1542"/>
        <p:guide pos="1451"/>
        <p:guide pos="4218"/>
        <p:guide pos="4309"/>
      </p:guideLst>
    </p:cSldViewPr>
  </p:slideViewPr>
  <p:outlineViewPr>
    <p:cViewPr>
      <p:scale>
        <a:sx n="75" d="100"/>
        <a:sy n="75"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1224"/>
    </p:cViewPr>
  </p:sorterViewPr>
  <p:notesViewPr>
    <p:cSldViewPr showGuides="1">
      <p:cViewPr>
        <p:scale>
          <a:sx n="100" d="100"/>
          <a:sy n="100" d="100"/>
        </p:scale>
        <p:origin x="3588" y="-588"/>
      </p:cViewPr>
      <p:guideLst>
        <p:guide orient="horz" pos="3116"/>
        <p:guide pos="212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 Id="rId9"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CC3D845-EF86-4C9A-BD85-32CB766E4C40}"/>
              </a:ext>
            </a:extLst>
          </p:cNvPr>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de-DE"/>
          </a:p>
        </p:txBody>
      </p:sp>
      <p:sp>
        <p:nvSpPr>
          <p:cNvPr id="95235" name="Rectangle 3">
            <a:extLst>
              <a:ext uri="{FF2B5EF4-FFF2-40B4-BE49-F238E27FC236}">
                <a16:creationId xmlns:a16="http://schemas.microsoft.com/office/drawing/2014/main" id="{FDA7750E-38CF-4077-84BD-22925A30A306}"/>
              </a:ext>
            </a:extLst>
          </p:cNvPr>
          <p:cNvSpPr>
            <a:spLocks noGrp="1" noChangeArrowheads="1"/>
          </p:cNvSpPr>
          <p:nvPr>
            <p:ph type="dt" sz="quarter" idx="1"/>
          </p:nvPr>
        </p:nvSpPr>
        <p:spPr bwMode="auto">
          <a:xfrm>
            <a:off x="3821113" y="0"/>
            <a:ext cx="292258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de-DE"/>
          </a:p>
        </p:txBody>
      </p:sp>
      <p:sp>
        <p:nvSpPr>
          <p:cNvPr id="95236" name="Rectangle 4">
            <a:extLst>
              <a:ext uri="{FF2B5EF4-FFF2-40B4-BE49-F238E27FC236}">
                <a16:creationId xmlns:a16="http://schemas.microsoft.com/office/drawing/2014/main" id="{0BE0912C-60B1-4308-9B00-720758848B37}"/>
              </a:ext>
            </a:extLst>
          </p:cNvPr>
          <p:cNvSpPr>
            <a:spLocks noGrp="1" noChangeArrowheads="1"/>
          </p:cNvSpPr>
          <p:nvPr>
            <p:ph type="ftr" sz="quarter" idx="2"/>
          </p:nvPr>
        </p:nvSpPr>
        <p:spPr bwMode="auto">
          <a:xfrm>
            <a:off x="0" y="9398000"/>
            <a:ext cx="29225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de-DE"/>
          </a:p>
        </p:txBody>
      </p:sp>
      <p:sp>
        <p:nvSpPr>
          <p:cNvPr id="95237" name="Rectangle 5">
            <a:extLst>
              <a:ext uri="{FF2B5EF4-FFF2-40B4-BE49-F238E27FC236}">
                <a16:creationId xmlns:a16="http://schemas.microsoft.com/office/drawing/2014/main" id="{0802C87B-326C-4C7A-B0D1-D52A514D4B49}"/>
              </a:ext>
            </a:extLst>
          </p:cNvPr>
          <p:cNvSpPr>
            <a:spLocks noGrp="1" noChangeArrowheads="1"/>
          </p:cNvSpPr>
          <p:nvPr>
            <p:ph type="sldNum" sz="quarter" idx="3"/>
          </p:nvPr>
        </p:nvSpPr>
        <p:spPr bwMode="auto">
          <a:xfrm>
            <a:off x="3821113" y="9398000"/>
            <a:ext cx="292258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BDFA6D9E-D31A-4851-8D01-DF10BBD9BAAE}" type="slidenum">
              <a:rPr lang="de-DE" altLang="de-DE"/>
              <a:pPr>
                <a:defRPr/>
              </a:pPr>
              <a:t>‹Nr.›</a:t>
            </a:fld>
            <a:endParaRPr lang="de-DE" altLang="de-DE"/>
          </a:p>
        </p:txBody>
      </p:sp>
    </p:spTree>
    <p:extLst>
      <p:ext uri="{BB962C8B-B14F-4D97-AF65-F5344CB8AC3E}">
        <p14:creationId xmlns:p14="http://schemas.microsoft.com/office/powerpoint/2010/main" val="1356657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3E5F736-49B1-4418-A4FA-A46286EEDBE5}"/>
              </a:ext>
            </a:extLst>
          </p:cNvPr>
          <p:cNvSpPr>
            <a:spLocks noGrp="1" noChangeArrowheads="1"/>
          </p:cNvSpPr>
          <p:nvPr>
            <p:ph type="hdr" sz="quarter"/>
          </p:nvPr>
        </p:nvSpPr>
        <p:spPr bwMode="auto">
          <a:xfrm>
            <a:off x="0" y="0"/>
            <a:ext cx="292258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de-DE"/>
          </a:p>
        </p:txBody>
      </p:sp>
      <p:sp>
        <p:nvSpPr>
          <p:cNvPr id="37891" name="Rectangle 3">
            <a:extLst>
              <a:ext uri="{FF2B5EF4-FFF2-40B4-BE49-F238E27FC236}">
                <a16:creationId xmlns:a16="http://schemas.microsoft.com/office/drawing/2014/main" id="{02B74E07-249F-4446-81ED-EE7DDA0FA95F}"/>
              </a:ext>
            </a:extLst>
          </p:cNvPr>
          <p:cNvSpPr>
            <a:spLocks noGrp="1" noChangeArrowheads="1"/>
          </p:cNvSpPr>
          <p:nvPr>
            <p:ph type="dt" idx="1"/>
          </p:nvPr>
        </p:nvSpPr>
        <p:spPr bwMode="auto">
          <a:xfrm>
            <a:off x="3821113" y="0"/>
            <a:ext cx="292258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de-DE"/>
          </a:p>
        </p:txBody>
      </p:sp>
      <p:sp>
        <p:nvSpPr>
          <p:cNvPr id="3076" name="Rectangle 4">
            <a:extLst>
              <a:ext uri="{FF2B5EF4-FFF2-40B4-BE49-F238E27FC236}">
                <a16:creationId xmlns:a16="http://schemas.microsoft.com/office/drawing/2014/main" id="{E38B0320-37B9-46ED-9F39-757236D5C3DB}"/>
              </a:ext>
            </a:extLst>
          </p:cNvPr>
          <p:cNvSpPr>
            <a:spLocks noGrp="1" noRot="1" noChangeAspect="1" noChangeArrowheads="1" noTextEdit="1"/>
          </p:cNvSpPr>
          <p:nvPr>
            <p:ph type="sldImg" idx="2"/>
          </p:nvPr>
        </p:nvSpPr>
        <p:spPr bwMode="auto">
          <a:xfrm>
            <a:off x="898525" y="741363"/>
            <a:ext cx="4946650" cy="3709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a:extLst>
              <a:ext uri="{FF2B5EF4-FFF2-40B4-BE49-F238E27FC236}">
                <a16:creationId xmlns:a16="http://schemas.microsoft.com/office/drawing/2014/main" id="{C6265994-1232-4392-8F8F-FD75460C8565}"/>
              </a:ext>
            </a:extLst>
          </p:cNvPr>
          <p:cNvSpPr>
            <a:spLocks noGrp="1" noChangeArrowheads="1"/>
          </p:cNvSpPr>
          <p:nvPr>
            <p:ph type="body" sz="quarter" idx="3"/>
          </p:nvPr>
        </p:nvSpPr>
        <p:spPr bwMode="auto">
          <a:xfrm>
            <a:off x="898525" y="4699000"/>
            <a:ext cx="4946650" cy="4452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7894" name="Rectangle 6">
            <a:extLst>
              <a:ext uri="{FF2B5EF4-FFF2-40B4-BE49-F238E27FC236}">
                <a16:creationId xmlns:a16="http://schemas.microsoft.com/office/drawing/2014/main" id="{8B9B6185-461A-4A5C-A34E-1F64286F4562}"/>
              </a:ext>
            </a:extLst>
          </p:cNvPr>
          <p:cNvSpPr>
            <a:spLocks noGrp="1" noChangeArrowheads="1"/>
          </p:cNvSpPr>
          <p:nvPr>
            <p:ph type="ftr" sz="quarter" idx="4"/>
          </p:nvPr>
        </p:nvSpPr>
        <p:spPr bwMode="auto">
          <a:xfrm>
            <a:off x="0" y="9398000"/>
            <a:ext cx="29225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de-DE"/>
          </a:p>
        </p:txBody>
      </p:sp>
      <p:sp>
        <p:nvSpPr>
          <p:cNvPr id="37895" name="Rectangle 7">
            <a:extLst>
              <a:ext uri="{FF2B5EF4-FFF2-40B4-BE49-F238E27FC236}">
                <a16:creationId xmlns:a16="http://schemas.microsoft.com/office/drawing/2014/main" id="{7907591E-E0CC-4BE3-9BDA-F2261D33044C}"/>
              </a:ext>
            </a:extLst>
          </p:cNvPr>
          <p:cNvSpPr>
            <a:spLocks noGrp="1" noChangeArrowheads="1"/>
          </p:cNvSpPr>
          <p:nvPr>
            <p:ph type="sldNum" sz="quarter" idx="5"/>
          </p:nvPr>
        </p:nvSpPr>
        <p:spPr bwMode="auto">
          <a:xfrm>
            <a:off x="3821113" y="9398000"/>
            <a:ext cx="292258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0C2638A6-1EDF-4CCF-B4E6-95CC5BB04368}" type="slidenum">
              <a:rPr lang="de-DE" altLang="de-DE"/>
              <a:pPr>
                <a:defRPr/>
              </a:pPr>
              <a:t>‹Nr.›</a:t>
            </a:fld>
            <a:endParaRPr lang="de-DE" altLang="de-DE"/>
          </a:p>
        </p:txBody>
      </p:sp>
    </p:spTree>
    <p:extLst>
      <p:ext uri="{BB962C8B-B14F-4D97-AF65-F5344CB8AC3E}">
        <p14:creationId xmlns:p14="http://schemas.microsoft.com/office/powerpoint/2010/main" val="1180369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C6935749-A5EA-44F2-9CB8-423EBFE322BA}"/>
              </a:ext>
            </a:extLst>
          </p:cNvPr>
          <p:cNvSpPr txBox="1">
            <a:spLocks noGrp="1" noChangeArrowheads="1"/>
          </p:cNvSpPr>
          <p:nvPr/>
        </p:nvSpPr>
        <p:spPr bwMode="auto">
          <a:xfrm>
            <a:off x="3821113" y="9398000"/>
            <a:ext cx="29225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0322B0E-7B42-433D-95F1-0937F90D9369}" type="slidenum">
              <a:rPr lang="de-DE" altLang="de-DE" b="0"/>
              <a:pPr algn="r" eaLnBrk="1" hangingPunct="1">
                <a:spcBef>
                  <a:spcPct val="0"/>
                </a:spcBef>
              </a:pPr>
              <a:t>1</a:t>
            </a:fld>
            <a:endParaRPr lang="de-DE" altLang="de-DE" b="0"/>
          </a:p>
        </p:txBody>
      </p:sp>
      <p:sp>
        <p:nvSpPr>
          <p:cNvPr id="6147" name="Rectangle 2">
            <a:extLst>
              <a:ext uri="{FF2B5EF4-FFF2-40B4-BE49-F238E27FC236}">
                <a16:creationId xmlns:a16="http://schemas.microsoft.com/office/drawing/2014/main" id="{56B0950F-BC95-4EF6-BE32-BC416CF88204}"/>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200" kern="1200" dirty="0" smtClean="0">
                <a:solidFill>
                  <a:schemeClr val="tx1"/>
                </a:solidFill>
                <a:effectLst/>
                <a:latin typeface="Arial" charset="0"/>
                <a:ea typeface="+mn-ea"/>
                <a:cs typeface="+mn-cs"/>
              </a:rPr>
              <a:t>Mit dieser Präsentation können sich  Konfirmandinnen und Konfirmanden über Bilder erschließen, worum es beim Projekt „Kinder kämpfen für ihre Rechte“ geht. Die Präsentation kann außerdem genutzt werden, um das Projekt in der Gemeinde vorzustellen.</a:t>
            </a:r>
          </a:p>
          <a:p>
            <a:r>
              <a:rPr lang="de-DE" sz="1200" kern="1200" dirty="0" smtClean="0">
                <a:solidFill>
                  <a:schemeClr val="tx1"/>
                </a:solidFill>
                <a:effectLst/>
                <a:latin typeface="Arial" charset="0"/>
                <a:ea typeface="+mn-ea"/>
                <a:cs typeface="+mn-cs"/>
              </a:rPr>
              <a:t> </a:t>
            </a:r>
          </a:p>
        </p:txBody>
      </p:sp>
    </p:spTree>
    <p:extLst>
      <p:ext uri="{BB962C8B-B14F-4D97-AF65-F5344CB8AC3E}">
        <p14:creationId xmlns:p14="http://schemas.microsoft.com/office/powerpoint/2010/main" val="1617137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2AC67A0-15A6-4332-81B3-95D5A21A9F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69D306-F210-4195-92E0-A641373E5990}" type="slidenum">
              <a:rPr lang="de-DE" altLang="de-DE" smtClean="0"/>
              <a:pPr>
                <a:spcBef>
                  <a:spcPct val="0"/>
                </a:spcBef>
              </a:pPr>
              <a:t>10</a:t>
            </a:fld>
            <a:endParaRPr lang="de-DE" altLang="de-DE"/>
          </a:p>
        </p:txBody>
      </p:sp>
      <p:sp>
        <p:nvSpPr>
          <p:cNvPr id="30723" name="Rectangle 2">
            <a:extLst>
              <a:ext uri="{FF2B5EF4-FFF2-40B4-BE49-F238E27FC236}">
                <a16:creationId xmlns:a16="http://schemas.microsoft.com/office/drawing/2014/main" id="{ED0521C1-DA55-40DD-A0CC-A7B2D88B34F4}"/>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err="1" smtClean="0">
                <a:solidFill>
                  <a:schemeClr val="tx1"/>
                </a:solidFill>
                <a:effectLst/>
                <a:latin typeface="Arial" charset="0"/>
                <a:ea typeface="+mn-ea"/>
                <a:cs typeface="+mn-cs"/>
              </a:rPr>
              <a:t>Callescuela</a:t>
            </a:r>
            <a:r>
              <a:rPr lang="de-DE" sz="1200" kern="1200" dirty="0" smtClean="0">
                <a:solidFill>
                  <a:schemeClr val="tx1"/>
                </a:solidFill>
                <a:effectLst/>
                <a:latin typeface="Arial" charset="0"/>
                <a:ea typeface="+mn-ea"/>
                <a:cs typeface="+mn-cs"/>
              </a:rPr>
              <a:t> unterstützt die Kinder beim Kampf für ihre Rechte. Die arbeitenden Kinder haben eine Organisation gegründet. Sie organisieren öffentliche Veranstaltungen und Treffen mit Kommunalpolitiker*innen. Sie fordern eine faire Bezahlung und gute Arbeitsbedingungen, die sich mit dem Schulbesuch vereinbaren lassen. Außerdem machen sie sich für Landtitel in den Armenvierteln stark. </a:t>
            </a:r>
            <a:r>
              <a:rPr lang="de-DE" sz="1200" kern="1200" smtClean="0">
                <a:solidFill>
                  <a:schemeClr val="tx1"/>
                </a:solidFill>
                <a:effectLst/>
                <a:latin typeface="Arial" charset="0"/>
                <a:ea typeface="+mn-ea"/>
                <a:cs typeface="+mn-cs"/>
              </a:rPr>
              <a:t>Denn nur, wenn sicher ist, dass ein Viertel nicht jederzeit für ein Immobilienprojekt abgerissen werden kann, kann es sich weiterentwickeln.</a:t>
            </a:r>
          </a:p>
          <a:p>
            <a:endParaRPr lang="de-DE"/>
          </a:p>
        </p:txBody>
      </p:sp>
    </p:spTree>
    <p:extLst>
      <p:ext uri="{BB962C8B-B14F-4D97-AF65-F5344CB8AC3E}">
        <p14:creationId xmlns:p14="http://schemas.microsoft.com/office/powerpoint/2010/main" val="238497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F280F6C-9844-402E-905D-D36F2B0E96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367029-761B-4418-A9C2-C056096BBCED}" type="slidenum">
              <a:rPr lang="de-DE" altLang="de-DE" smtClean="0"/>
              <a:pPr>
                <a:spcBef>
                  <a:spcPct val="0"/>
                </a:spcBef>
              </a:pPr>
              <a:t>2</a:t>
            </a:fld>
            <a:endParaRPr lang="de-DE" altLang="de-DE"/>
          </a:p>
        </p:txBody>
      </p:sp>
      <p:sp>
        <p:nvSpPr>
          <p:cNvPr id="40963" name="Rectangle 2">
            <a:extLst>
              <a:ext uri="{FF2B5EF4-FFF2-40B4-BE49-F238E27FC236}">
                <a16:creationId xmlns:a16="http://schemas.microsoft.com/office/drawing/2014/main" id="{6078D980-EC0E-494E-A867-F83FC79CA064}"/>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r>
              <a:rPr lang="de-DE" sz="1200" kern="1200" dirty="0" smtClean="0">
                <a:solidFill>
                  <a:schemeClr val="tx1"/>
                </a:solidFill>
                <a:effectLst/>
                <a:latin typeface="Arial" charset="0"/>
                <a:ea typeface="+mn-ea"/>
                <a:cs typeface="+mn-cs"/>
              </a:rPr>
              <a:t>Die Republik Paraguay, ein Binnenstaat in Südamerika, grenzt im Osten an Brasilien, im Süden und Westen an Argentinien sowie im Norden an Bolivien. Die Hauptstadt ist Asunción. Es gelten zwei Amtssprachen: Guaraní und Spanisch, insgesamt werden fast zwanzig Sprachen gesprochen. </a:t>
            </a:r>
          </a:p>
          <a:p>
            <a:r>
              <a:rPr lang="de-DE" sz="1200" kern="1200" dirty="0" smtClean="0">
                <a:solidFill>
                  <a:schemeClr val="tx1"/>
                </a:solidFill>
                <a:effectLst/>
                <a:latin typeface="Arial" charset="0"/>
                <a:ea typeface="+mn-ea"/>
                <a:cs typeface="+mn-cs"/>
              </a:rPr>
              <a:t>Vor der Ankunft spanischer Eroberer im 16. Jahrhundert lebten auf dem Gebiet des heutigen Paraguay zahlreiche indigene Völker, unter anderem die Guaraní, </a:t>
            </a:r>
            <a:r>
              <a:rPr lang="de-DE" sz="1200" kern="1200" dirty="0" err="1" smtClean="0">
                <a:solidFill>
                  <a:schemeClr val="tx1"/>
                </a:solidFill>
                <a:effectLst/>
                <a:latin typeface="Arial" charset="0"/>
                <a:ea typeface="+mn-ea"/>
                <a:cs typeface="+mn-cs"/>
              </a:rPr>
              <a:t>Cario</a:t>
            </a:r>
            <a:r>
              <a:rPr lang="de-DE" sz="1200" kern="1200" dirty="0" smtClean="0">
                <a:solidFill>
                  <a:schemeClr val="tx1"/>
                </a:solidFill>
                <a:effectLst/>
                <a:latin typeface="Arial" charset="0"/>
                <a:ea typeface="+mn-ea"/>
                <a:cs typeface="+mn-cs"/>
              </a:rPr>
              <a:t>, </a:t>
            </a:r>
            <a:r>
              <a:rPr lang="de-DE" sz="1200" kern="1200" dirty="0" err="1" smtClean="0">
                <a:solidFill>
                  <a:schemeClr val="tx1"/>
                </a:solidFill>
                <a:effectLst/>
                <a:latin typeface="Arial" charset="0"/>
                <a:ea typeface="+mn-ea"/>
                <a:cs typeface="+mn-cs"/>
              </a:rPr>
              <a:t>Tapé</a:t>
            </a:r>
            <a:r>
              <a:rPr lang="de-DE" sz="1200" kern="1200" dirty="0" smtClean="0">
                <a:solidFill>
                  <a:schemeClr val="tx1"/>
                </a:solidFill>
                <a:effectLst/>
                <a:latin typeface="Arial" charset="0"/>
                <a:ea typeface="+mn-ea"/>
                <a:cs typeface="+mn-cs"/>
              </a:rPr>
              <a:t>, </a:t>
            </a:r>
            <a:r>
              <a:rPr lang="de-DE" sz="1200" kern="1200" dirty="0" err="1" smtClean="0">
                <a:solidFill>
                  <a:schemeClr val="tx1"/>
                </a:solidFill>
                <a:effectLst/>
                <a:latin typeface="Arial" charset="0"/>
                <a:ea typeface="+mn-ea"/>
                <a:cs typeface="+mn-cs"/>
              </a:rPr>
              <a:t>Itatine</a:t>
            </a:r>
            <a:r>
              <a:rPr lang="de-DE" sz="1200" kern="1200" dirty="0" smtClean="0">
                <a:solidFill>
                  <a:schemeClr val="tx1"/>
                </a:solidFill>
                <a:effectLst/>
                <a:latin typeface="Arial" charset="0"/>
                <a:ea typeface="+mn-ea"/>
                <a:cs typeface="+mn-cs"/>
              </a:rPr>
              <a:t>, </a:t>
            </a:r>
            <a:r>
              <a:rPr lang="de-DE" sz="1200" kern="1200" dirty="0" err="1" smtClean="0">
                <a:solidFill>
                  <a:schemeClr val="tx1"/>
                </a:solidFill>
                <a:effectLst/>
                <a:latin typeface="Arial" charset="0"/>
                <a:ea typeface="+mn-ea"/>
                <a:cs typeface="+mn-cs"/>
              </a:rPr>
              <a:t>Guarajo</a:t>
            </a:r>
            <a:r>
              <a:rPr lang="de-DE" sz="1200" kern="1200" dirty="0" smtClean="0">
                <a:solidFill>
                  <a:schemeClr val="tx1"/>
                </a:solidFill>
                <a:effectLst/>
                <a:latin typeface="Arial" charset="0"/>
                <a:ea typeface="+mn-ea"/>
                <a:cs typeface="+mn-cs"/>
              </a:rPr>
              <a:t> und </a:t>
            </a:r>
            <a:r>
              <a:rPr lang="de-DE" sz="1200" kern="1200" dirty="0" err="1" smtClean="0">
                <a:solidFill>
                  <a:schemeClr val="tx1"/>
                </a:solidFill>
                <a:effectLst/>
                <a:latin typeface="Arial" charset="0"/>
                <a:ea typeface="+mn-ea"/>
                <a:cs typeface="+mn-cs"/>
              </a:rPr>
              <a:t>Tupí</a:t>
            </a:r>
            <a:r>
              <a:rPr lang="de-DE" sz="1200" kern="1200" dirty="0" smtClean="0">
                <a:solidFill>
                  <a:schemeClr val="tx1"/>
                </a:solidFill>
                <a:effectLst/>
                <a:latin typeface="Arial" charset="0"/>
                <a:ea typeface="+mn-ea"/>
                <a:cs typeface="+mn-cs"/>
              </a:rPr>
              <a:t>. Im Jahr 1811 erlangte das Land die Unabhängigkeit. Heute gibt es laut der Volkszählung von 2012 noch 711 indigene Gemeinden, in denen 117.150 Men­schen leben. Die größte indigene Gruppe ist die Gemeinschaft der </a:t>
            </a:r>
            <a:r>
              <a:rPr lang="de-DE" sz="1200" kern="1200" dirty="0" err="1" smtClean="0">
                <a:solidFill>
                  <a:schemeClr val="tx1"/>
                </a:solidFill>
                <a:effectLst/>
                <a:latin typeface="Arial" charset="0"/>
                <a:ea typeface="+mn-ea"/>
                <a:cs typeface="+mn-cs"/>
              </a:rPr>
              <a:t>Mbya</a:t>
            </a:r>
            <a:r>
              <a:rPr lang="de-DE" sz="1200" kern="1200" dirty="0" smtClean="0">
                <a:solidFill>
                  <a:schemeClr val="tx1"/>
                </a:solidFill>
                <a:effectLst/>
                <a:latin typeface="Arial" charset="0"/>
                <a:ea typeface="+mn-ea"/>
                <a:cs typeface="+mn-cs"/>
              </a:rPr>
              <a:t>-Guaraní mit 20.500 Mitgliedern.</a:t>
            </a:r>
          </a:p>
          <a:p>
            <a:endParaRPr lang="de-DE" dirty="0"/>
          </a:p>
        </p:txBody>
      </p:sp>
    </p:spTree>
    <p:extLst>
      <p:ext uri="{BB962C8B-B14F-4D97-AF65-F5344CB8AC3E}">
        <p14:creationId xmlns:p14="http://schemas.microsoft.com/office/powerpoint/2010/main" val="125675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7DFCBC79-1B6E-4123-9D70-D5C21791A3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6E4DC2-1CA3-4F83-A174-4BC2CBACF136}" type="slidenum">
              <a:rPr lang="de-DE" altLang="de-DE" smtClean="0"/>
              <a:pPr>
                <a:spcBef>
                  <a:spcPct val="0"/>
                </a:spcBef>
              </a:pPr>
              <a:t>3</a:t>
            </a:fld>
            <a:endParaRPr lang="de-DE" altLang="de-DE"/>
          </a:p>
        </p:txBody>
      </p:sp>
      <p:sp>
        <p:nvSpPr>
          <p:cNvPr id="12291" name="Rectangle 2">
            <a:extLst>
              <a:ext uri="{FF2B5EF4-FFF2-40B4-BE49-F238E27FC236}">
                <a16:creationId xmlns:a16="http://schemas.microsoft.com/office/drawing/2014/main" id="{385E89A8-33AD-40D7-9142-4EEBADDD512E}"/>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Die Verteilung der Einkommen und Vermögen ist in Paraguay sehr ungleich. Zu den Ärmsten der Armen zählen die indigenen Gemeinschaften, die traditionell in abgelegenen Regionen leben. Sie haben oftmals keinen Zugang zu Bildung, Gesundheitsversorgung, Wohnraum und demokratischer Teilhabe. </a:t>
            </a:r>
          </a:p>
          <a:p>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696C2AC-089D-4C02-88C7-7421C8624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C569C4-09B3-463A-8969-8F02DECC69E5}" type="slidenum">
              <a:rPr lang="de-DE" altLang="de-DE" smtClean="0"/>
              <a:pPr>
                <a:spcBef>
                  <a:spcPct val="0"/>
                </a:spcBef>
              </a:pPr>
              <a:t>4</a:t>
            </a:fld>
            <a:endParaRPr lang="de-DE" altLang="de-DE"/>
          </a:p>
        </p:txBody>
      </p:sp>
      <p:sp>
        <p:nvSpPr>
          <p:cNvPr id="18435" name="Rectangle 2">
            <a:extLst>
              <a:ext uri="{FF2B5EF4-FFF2-40B4-BE49-F238E27FC236}">
                <a16:creationId xmlns:a16="http://schemas.microsoft.com/office/drawing/2014/main" id="{43CB8FEB-9102-4C1E-9BA3-DA3D4DFA3838}"/>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Seit Mitte der 1990er Jahre wird immer mehr Soja in Paraguay angebaut. Rindfleisch und Soja für Viehfutter werden nach Europa und Asien exportiert. Dadurch werden nur Agrarkonzerne reich. Gigantische Waldflächen werden dafür abgeholzt. Die indigene Bevölkerung verliert ihre Lebensgrundlage. Seit 2012 gibt es immer mehr gewalttätige Vertreibungen. Während das Land weltweit zu den größten Sojaexporteuren gehört, müssen Gemüse und Obst zunehmend aus anderen Ländern importiert werden.  </a:t>
            </a:r>
          </a:p>
          <a:p>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06ED01B-87F1-4A52-9A1F-1CD4B09A088E}"/>
              </a:ext>
            </a:extLst>
          </p:cNvPr>
          <p:cNvSpPr txBox="1">
            <a:spLocks noGrp="1" noChangeArrowheads="1"/>
          </p:cNvSpPr>
          <p:nvPr/>
        </p:nvSpPr>
        <p:spPr bwMode="auto">
          <a:xfrm>
            <a:off x="3821113" y="9398000"/>
            <a:ext cx="29225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2030765-89C2-4FA1-88A9-3597FB39DFAC}" type="slidenum">
              <a:rPr lang="de-DE" altLang="de-DE" b="0"/>
              <a:pPr algn="r" eaLnBrk="1" hangingPunct="1">
                <a:spcBef>
                  <a:spcPct val="0"/>
                </a:spcBef>
              </a:pPr>
              <a:t>5</a:t>
            </a:fld>
            <a:endParaRPr lang="de-DE" altLang="de-DE" b="0"/>
          </a:p>
        </p:txBody>
      </p:sp>
      <p:sp>
        <p:nvSpPr>
          <p:cNvPr id="24579" name="Rectangle 2">
            <a:extLst>
              <a:ext uri="{FF2B5EF4-FFF2-40B4-BE49-F238E27FC236}">
                <a16:creationId xmlns:a16="http://schemas.microsoft.com/office/drawing/2014/main" id="{308BAD14-5EC4-45E8-B03C-5DB271934F54}"/>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Auf der Suche nach Arbeit fliehen viele indigene Familien in die Städte. Doch auch hier leben viele in Armut und finden keine gute Arbeit. An den Stadträndern entstehen Armenviertel, wie hier am Rand der städtischen Müllhalde von Asunción. </a:t>
            </a:r>
          </a:p>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BFA9B67-4A04-4501-8144-1E55875F2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343BB6-BACE-4C9A-8C77-16360DF67F98}" type="slidenum">
              <a:rPr lang="de-DE" altLang="de-DE" smtClean="0"/>
              <a:pPr>
                <a:spcBef>
                  <a:spcPct val="0"/>
                </a:spcBef>
              </a:pPr>
              <a:t>6</a:t>
            </a:fld>
            <a:endParaRPr lang="de-DE" altLang="de-DE"/>
          </a:p>
        </p:txBody>
      </p:sp>
      <p:sp>
        <p:nvSpPr>
          <p:cNvPr id="10243" name="Rectangle 2">
            <a:extLst>
              <a:ext uri="{FF2B5EF4-FFF2-40B4-BE49-F238E27FC236}">
                <a16:creationId xmlns:a16="http://schemas.microsoft.com/office/drawing/2014/main" id="{D9454BE4-E445-442D-AB11-E1C5C0D6AACA}"/>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Viele der hier lebenden Kinder und Jugendlichen müssen arbeiten, um zum Lebensunterhalt der Familien beizutragen. Typische Kinderarbeiten sind Müll sammeln, Schuhe putzen, Arbeit auf dem Großmarkt und Straßenverkauf. Dabei verdienen die Kinder nur wenig und werden oft schlecht behandelt. Ihre Bildung leidet. Die meisten indigenen Kinder gehen nur drei Jahre lang zur Schule.</a:t>
            </a:r>
          </a:p>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2AC67A0-15A6-4332-81B3-95D5A21A9F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69D306-F210-4195-92E0-A641373E5990}" type="slidenum">
              <a:rPr lang="de-DE" altLang="de-DE" smtClean="0"/>
              <a:pPr>
                <a:spcBef>
                  <a:spcPct val="0"/>
                </a:spcBef>
              </a:pPr>
              <a:t>7</a:t>
            </a:fld>
            <a:endParaRPr lang="de-DE" altLang="de-DE"/>
          </a:p>
        </p:txBody>
      </p:sp>
      <p:sp>
        <p:nvSpPr>
          <p:cNvPr id="30723" name="Rectangle 2">
            <a:extLst>
              <a:ext uri="{FF2B5EF4-FFF2-40B4-BE49-F238E27FC236}">
                <a16:creationId xmlns:a16="http://schemas.microsoft.com/office/drawing/2014/main" id="{ED0521C1-DA55-40DD-A0CC-A7B2D88B34F4}"/>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Die Organisation CALLESCUELA setzt sich seit 1987 für die Rechte arbeitender Kinder in Paraguay ein. Ziel ist es, den Mädchen und Jungen über Bildung bessere Zukunftschancen zu eröffnen. Das aktuelle von Brot für die Welt unterstützte Projekt will die Lebensumstän­de von rund 1.000 indigenen Kindern und Jugendlichen verbessern, die mit ihren Familien im Großraum Asunción leben. </a:t>
            </a:r>
          </a:p>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2AC67A0-15A6-4332-81B3-95D5A21A9F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69D306-F210-4195-92E0-A641373E5990}" type="slidenum">
              <a:rPr lang="de-DE" altLang="de-DE" smtClean="0"/>
              <a:pPr>
                <a:spcBef>
                  <a:spcPct val="0"/>
                </a:spcBef>
              </a:pPr>
              <a:t>8</a:t>
            </a:fld>
            <a:endParaRPr lang="de-DE" altLang="de-DE"/>
          </a:p>
        </p:txBody>
      </p:sp>
      <p:sp>
        <p:nvSpPr>
          <p:cNvPr id="30723" name="Rectangle 2">
            <a:extLst>
              <a:ext uri="{FF2B5EF4-FFF2-40B4-BE49-F238E27FC236}">
                <a16:creationId xmlns:a16="http://schemas.microsoft.com/office/drawing/2014/main" id="{ED0521C1-DA55-40DD-A0CC-A7B2D88B34F4}"/>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Im Kinderzentrum von </a:t>
            </a:r>
            <a:r>
              <a:rPr lang="de-DE" sz="1200" kern="1200" dirty="0" err="1" smtClean="0">
                <a:solidFill>
                  <a:schemeClr val="tx1"/>
                </a:solidFill>
                <a:effectLst/>
                <a:latin typeface="Arial" charset="0"/>
                <a:ea typeface="+mn-ea"/>
                <a:cs typeface="+mn-cs"/>
              </a:rPr>
              <a:t>Callesculea</a:t>
            </a:r>
            <a:r>
              <a:rPr lang="de-DE" sz="1200" kern="1200" dirty="0" smtClean="0">
                <a:solidFill>
                  <a:schemeClr val="tx1"/>
                </a:solidFill>
                <a:effectLst/>
                <a:latin typeface="Arial" charset="0"/>
                <a:ea typeface="+mn-ea"/>
                <a:cs typeface="+mn-cs"/>
              </a:rPr>
              <a:t> neben dem Großmarkt können die Kinder Pause machen und bekommen etwas zu essen. Kevin und Maria lernen dabei die Mitarbeiterin </a:t>
            </a:r>
            <a:r>
              <a:rPr lang="de-DE" sz="1200" kern="1200" dirty="0" err="1" smtClean="0">
                <a:solidFill>
                  <a:schemeClr val="tx1"/>
                </a:solidFill>
                <a:effectLst/>
                <a:latin typeface="Arial" charset="0"/>
                <a:ea typeface="+mn-ea"/>
                <a:cs typeface="+mn-cs"/>
              </a:rPr>
              <a:t>Purita</a:t>
            </a:r>
            <a:r>
              <a:rPr lang="de-DE" sz="1200" kern="1200" dirty="0" smtClean="0">
                <a:solidFill>
                  <a:schemeClr val="tx1"/>
                </a:solidFill>
                <a:effectLst/>
                <a:latin typeface="Arial" charset="0"/>
                <a:ea typeface="+mn-ea"/>
                <a:cs typeface="+mn-cs"/>
              </a:rPr>
              <a:t> kennen. Das ist der erste Schritt. Sie kann ihnen helfen.</a:t>
            </a:r>
          </a:p>
          <a:p>
            <a:endParaRPr lang="de-DE" dirty="0"/>
          </a:p>
        </p:txBody>
      </p:sp>
    </p:spTree>
    <p:extLst>
      <p:ext uri="{BB962C8B-B14F-4D97-AF65-F5344CB8AC3E}">
        <p14:creationId xmlns:p14="http://schemas.microsoft.com/office/powerpoint/2010/main" val="331637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2AC67A0-15A6-4332-81B3-95D5A21A9F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69D306-F210-4195-92E0-A641373E5990}" type="slidenum">
              <a:rPr lang="de-DE" altLang="de-DE" smtClean="0"/>
              <a:pPr>
                <a:spcBef>
                  <a:spcPct val="0"/>
                </a:spcBef>
              </a:pPr>
              <a:t>9</a:t>
            </a:fld>
            <a:endParaRPr lang="de-DE" altLang="de-DE"/>
          </a:p>
        </p:txBody>
      </p:sp>
      <p:sp>
        <p:nvSpPr>
          <p:cNvPr id="30723" name="Rectangle 2">
            <a:extLst>
              <a:ext uri="{FF2B5EF4-FFF2-40B4-BE49-F238E27FC236}">
                <a16:creationId xmlns:a16="http://schemas.microsoft.com/office/drawing/2014/main" id="{ED0521C1-DA55-40DD-A0CC-A7B2D88B34F4}"/>
              </a:ext>
            </a:extLst>
          </p:cNvPr>
          <p:cNvSpPr>
            <a:spLocks noGrp="1" noRot="1" noChangeAspect="1" noChangeArrowheads="1" noTextEdit="1"/>
          </p:cNvSpPr>
          <p:nvPr>
            <p:ph type="sldImg"/>
          </p:nvPr>
        </p:nvSpPr>
        <p:spPr>
          <a:ln/>
        </p:spPr>
      </p:sp>
      <p:sp>
        <p:nvSpPr>
          <p:cNvPr id="2" name="Notizenplatzhalter 1"/>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err="1" smtClean="0">
                <a:solidFill>
                  <a:schemeClr val="tx1"/>
                </a:solidFill>
                <a:effectLst/>
                <a:latin typeface="Arial" charset="0"/>
                <a:ea typeface="+mn-ea"/>
                <a:cs typeface="+mn-cs"/>
              </a:rPr>
              <a:t>Callescuela</a:t>
            </a:r>
            <a:r>
              <a:rPr lang="de-DE" sz="1200" kern="1200" dirty="0" smtClean="0">
                <a:solidFill>
                  <a:schemeClr val="tx1"/>
                </a:solidFill>
                <a:effectLst/>
                <a:latin typeface="Arial" charset="0"/>
                <a:ea typeface="+mn-ea"/>
                <a:cs typeface="+mn-cs"/>
              </a:rPr>
              <a:t> will den Kindern helfen, dass sie trotz Arbeit einen Schulabschluss schaffen und eine Perspektive für einen guten Beruf bekommen. Das ist der Ausweg aus der Armut. Zu den Unterstützungsangeboten von </a:t>
            </a:r>
            <a:r>
              <a:rPr lang="de-DE" sz="1200" kern="1200" dirty="0" err="1" smtClean="0">
                <a:solidFill>
                  <a:schemeClr val="tx1"/>
                </a:solidFill>
                <a:effectLst/>
                <a:latin typeface="Arial" charset="0"/>
                <a:ea typeface="+mn-ea"/>
                <a:cs typeface="+mn-cs"/>
              </a:rPr>
              <a:t>Callescuela</a:t>
            </a:r>
            <a:r>
              <a:rPr lang="de-DE" sz="1200" kern="1200" dirty="0" smtClean="0">
                <a:solidFill>
                  <a:schemeClr val="tx1"/>
                </a:solidFill>
                <a:effectLst/>
                <a:latin typeface="Arial" charset="0"/>
                <a:ea typeface="+mn-ea"/>
                <a:cs typeface="+mn-cs"/>
              </a:rPr>
              <a:t> gehört Nachhilfeunterricht. Für die Kinder ist dabei wichtig, dass sie dieses Angebot ohne großen Zeitaufwand nutzen können. Dafür in einen anderen Stadtteil zu fahren, würde nicht funktionieren. Sie hätten weder die Zeit dafür, noch könnten sie sich die Fahrt leisten. Deshalb bietet </a:t>
            </a:r>
            <a:r>
              <a:rPr lang="de-DE" sz="1200" kern="1200" dirty="0" err="1" smtClean="0">
                <a:solidFill>
                  <a:schemeClr val="tx1"/>
                </a:solidFill>
                <a:effectLst/>
                <a:latin typeface="Arial" charset="0"/>
                <a:ea typeface="+mn-ea"/>
                <a:cs typeface="+mn-cs"/>
              </a:rPr>
              <a:t>Callescuela</a:t>
            </a:r>
            <a:r>
              <a:rPr lang="de-DE" sz="1200" kern="1200" dirty="0" smtClean="0">
                <a:solidFill>
                  <a:schemeClr val="tx1"/>
                </a:solidFill>
                <a:effectLst/>
                <a:latin typeface="Arial" charset="0"/>
                <a:ea typeface="+mn-ea"/>
                <a:cs typeface="+mn-cs"/>
              </a:rPr>
              <a:t> (das übrigens soviel wie „Straßenschule“ heißt) u.a. Nachhilfe in einem Container neben dem Busbahnhof an. Denn dort arbeiten viele Jungen als Schuhputzer.</a:t>
            </a:r>
          </a:p>
          <a:p>
            <a:endParaRPr lang="de-DE" dirty="0"/>
          </a:p>
        </p:txBody>
      </p:sp>
    </p:spTree>
    <p:extLst>
      <p:ext uri="{BB962C8B-B14F-4D97-AF65-F5344CB8AC3E}">
        <p14:creationId xmlns:p14="http://schemas.microsoft.com/office/powerpoint/2010/main" val="1486792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Picture 11" descr="BfdW_Marke_RGB_für bildschirm">
            <a:extLst>
              <a:ext uri="{FF2B5EF4-FFF2-40B4-BE49-F238E27FC236}">
                <a16:creationId xmlns:a16="http://schemas.microsoft.com/office/drawing/2014/main" id="{03D52FF8-0B14-422B-9130-3977A5A11164}"/>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740650" y="6008688"/>
            <a:ext cx="11525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8219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0AD8CF5B-ABAE-43A0-9F62-3D1DC2C552DE}"/>
              </a:ext>
            </a:extLst>
          </p:cNvPr>
          <p:cNvSpPr/>
          <p:nvPr/>
        </p:nvSpPr>
        <p:spPr>
          <a:xfrm>
            <a:off x="7019925" y="0"/>
            <a:ext cx="2124075" cy="836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800"/>
          </a:p>
        </p:txBody>
      </p:sp>
      <p:sp>
        <p:nvSpPr>
          <p:cNvPr id="1027" name="Rectangle 20">
            <a:extLst>
              <a:ext uri="{FF2B5EF4-FFF2-40B4-BE49-F238E27FC236}">
                <a16:creationId xmlns:a16="http://schemas.microsoft.com/office/drawing/2014/main" id="{E3BD60A5-657C-4F43-A0DF-F84EEBB7AED2}"/>
              </a:ext>
            </a:extLst>
          </p:cNvPr>
          <p:cNvSpPr>
            <a:spLocks noChangeArrowheads="1"/>
          </p:cNvSpPr>
          <p:nvPr/>
        </p:nvSpPr>
        <p:spPr bwMode="auto">
          <a:xfrm>
            <a:off x="1700213" y="2938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defRPr/>
            </a:pPr>
            <a:endParaRPr lang="de-DE" altLang="de-DE" sz="1800"/>
          </a:p>
        </p:txBody>
      </p:sp>
      <p:sp>
        <p:nvSpPr>
          <p:cNvPr id="1028" name="Rectangle 22">
            <a:extLst>
              <a:ext uri="{FF2B5EF4-FFF2-40B4-BE49-F238E27FC236}">
                <a16:creationId xmlns:a16="http://schemas.microsoft.com/office/drawing/2014/main" id="{153917A1-E5CB-49F7-9A48-56E91D59FDB5}"/>
              </a:ext>
            </a:extLst>
          </p:cNvPr>
          <p:cNvSpPr>
            <a:spLocks noChangeArrowheads="1"/>
          </p:cNvSpPr>
          <p:nvPr/>
        </p:nvSpPr>
        <p:spPr bwMode="auto">
          <a:xfrm>
            <a:off x="1700213" y="295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defRPr/>
            </a:pPr>
            <a:endParaRPr lang="de-DE" altLang="de-DE" sz="1800"/>
          </a:p>
        </p:txBody>
      </p:sp>
      <p:sp>
        <p:nvSpPr>
          <p:cNvPr id="1029" name="Rectangle 24">
            <a:extLst>
              <a:ext uri="{FF2B5EF4-FFF2-40B4-BE49-F238E27FC236}">
                <a16:creationId xmlns:a16="http://schemas.microsoft.com/office/drawing/2014/main" id="{44EE0C67-DDC1-4A38-A28C-7A9BFA933A32}"/>
              </a:ext>
            </a:extLst>
          </p:cNvPr>
          <p:cNvSpPr>
            <a:spLocks noChangeArrowheads="1"/>
          </p:cNvSpPr>
          <p:nvPr/>
        </p:nvSpPr>
        <p:spPr bwMode="auto">
          <a:xfrm>
            <a:off x="1700213" y="2962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defRPr/>
            </a:pPr>
            <a:endParaRPr lang="de-DE" altLang="de-DE" sz="1800"/>
          </a:p>
        </p:txBody>
      </p:sp>
      <p:sp>
        <p:nvSpPr>
          <p:cNvPr id="1030" name="Rectangle 26">
            <a:extLst>
              <a:ext uri="{FF2B5EF4-FFF2-40B4-BE49-F238E27FC236}">
                <a16:creationId xmlns:a16="http://schemas.microsoft.com/office/drawing/2014/main" id="{20528F0D-9C3B-4A00-8640-B93F8CD8A07E}"/>
              </a:ext>
            </a:extLst>
          </p:cNvPr>
          <p:cNvSpPr>
            <a:spLocks noChangeArrowheads="1"/>
          </p:cNvSpPr>
          <p:nvPr/>
        </p:nvSpPr>
        <p:spPr bwMode="auto">
          <a:xfrm>
            <a:off x="1700213" y="2976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defRPr/>
            </a:pPr>
            <a:endParaRPr lang="de-DE" altLang="de-DE" sz="1800"/>
          </a:p>
        </p:txBody>
      </p:sp>
      <p:sp>
        <p:nvSpPr>
          <p:cNvPr id="1031" name="Rectangle 28">
            <a:extLst>
              <a:ext uri="{FF2B5EF4-FFF2-40B4-BE49-F238E27FC236}">
                <a16:creationId xmlns:a16="http://schemas.microsoft.com/office/drawing/2014/main" id="{10683064-09D9-4AD9-BA28-7ED4C33BC2EC}"/>
              </a:ext>
            </a:extLst>
          </p:cNvPr>
          <p:cNvSpPr>
            <a:spLocks noChangeArrowheads="1"/>
          </p:cNvSpPr>
          <p:nvPr/>
        </p:nvSpPr>
        <p:spPr bwMode="auto">
          <a:xfrm>
            <a:off x="1700213"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defRPr/>
            </a:pPr>
            <a:endParaRPr lang="de-DE" altLang="de-DE" sz="1800"/>
          </a:p>
        </p:txBody>
      </p:sp>
      <p:sp>
        <p:nvSpPr>
          <p:cNvPr id="1032" name="Rectangle 35">
            <a:extLst>
              <a:ext uri="{FF2B5EF4-FFF2-40B4-BE49-F238E27FC236}">
                <a16:creationId xmlns:a16="http://schemas.microsoft.com/office/drawing/2014/main" id="{E5E2C703-4092-43F8-ABA0-4407163EF75E}"/>
              </a:ext>
            </a:extLst>
          </p:cNvPr>
          <p:cNvSpPr>
            <a:spLocks noChangeArrowheads="1"/>
          </p:cNvSpPr>
          <p:nvPr/>
        </p:nvSpPr>
        <p:spPr bwMode="auto">
          <a:xfrm>
            <a:off x="2962275" y="2919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defRPr/>
            </a:pPr>
            <a:endParaRPr lang="de-DE" altLang="de-DE" sz="1800"/>
          </a:p>
        </p:txBody>
      </p:sp>
      <p:sp>
        <p:nvSpPr>
          <p:cNvPr id="1033" name="Rechteck 13">
            <a:extLst>
              <a:ext uri="{FF2B5EF4-FFF2-40B4-BE49-F238E27FC236}">
                <a16:creationId xmlns:a16="http://schemas.microsoft.com/office/drawing/2014/main" id="{59517E04-3398-457D-974B-A73C7BAFF8A8}"/>
              </a:ext>
            </a:extLst>
          </p:cNvPr>
          <p:cNvSpPr>
            <a:spLocks noChangeArrowheads="1"/>
          </p:cNvSpPr>
          <p:nvPr userDrawn="1"/>
        </p:nvSpPr>
        <p:spPr bwMode="auto">
          <a:xfrm>
            <a:off x="250825" y="6429375"/>
            <a:ext cx="2286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pPr eaLnBrk="1" hangingPunct="1">
              <a:defRPr/>
            </a:pPr>
            <a:endParaRPr lang="de-DE" altLang="de-DE" sz="400" dirty="0">
              <a:solidFill>
                <a:srgbClr val="000000"/>
              </a:solidFill>
            </a:endParaRPr>
          </a:p>
          <a:p>
            <a:pPr eaLnBrk="1" hangingPunct="1">
              <a:defRPr/>
            </a:pPr>
            <a:r>
              <a:rPr lang="de-DE" altLang="de-DE" sz="800" dirty="0">
                <a:solidFill>
                  <a:srgbClr val="000000"/>
                </a:solidFill>
              </a:rPr>
              <a:t>Seite </a:t>
            </a:r>
            <a:fld id="{8C88BE97-91FA-4FE4-A726-834C6A20CD32}" type="slidenum">
              <a:rPr lang="de-DE" altLang="de-DE" sz="800" smtClean="0">
                <a:solidFill>
                  <a:srgbClr val="000000"/>
                </a:solidFill>
              </a:rPr>
              <a:pPr eaLnBrk="1" hangingPunct="1">
                <a:defRPr/>
              </a:pPr>
              <a:t>‹Nr.›</a:t>
            </a:fld>
            <a:r>
              <a:rPr lang="de-DE" altLang="de-DE" sz="800" dirty="0" smtClean="0">
                <a:solidFill>
                  <a:srgbClr val="000000"/>
                </a:solidFill>
              </a:rPr>
              <a:t>/10</a:t>
            </a:r>
            <a:endParaRPr lang="de-DE" altLang="de-DE" sz="800" dirty="0">
              <a:solidFill>
                <a:srgbClr val="000000"/>
              </a:solidFill>
            </a:endParaRPr>
          </a:p>
        </p:txBody>
      </p:sp>
      <p:sp>
        <p:nvSpPr>
          <p:cNvPr id="1034" name="Picture 11" descr="BfdW_Marke_RGB_für bildschirm">
            <a:extLst>
              <a:ext uri="{FF2B5EF4-FFF2-40B4-BE49-F238E27FC236}">
                <a16:creationId xmlns:a16="http://schemas.microsoft.com/office/drawing/2014/main" id="{5A615001-3DE5-4661-A3B7-21C021F97226}"/>
              </a:ext>
            </a:extLst>
          </p:cNvPr>
          <p:cNvSpPr>
            <a:spLocks noChangeAspect="1" noChangeArrowheads="1"/>
          </p:cNvSpPr>
          <p:nvPr userDrawn="1"/>
        </p:nvSpPr>
        <p:spPr bwMode="auto">
          <a:xfrm>
            <a:off x="7740650" y="6008688"/>
            <a:ext cx="11525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b="1">
                <a:solidFill>
                  <a:schemeClr val="tx1"/>
                </a:solidFill>
                <a:latin typeface="Georgia" pitchFamily="18" charset="0"/>
              </a:defRPr>
            </a:lvl1pPr>
            <a:lvl2pPr marL="742950" indent="-285750">
              <a:defRPr sz="1500" b="1">
                <a:solidFill>
                  <a:schemeClr val="tx1"/>
                </a:solidFill>
                <a:latin typeface="Georgia" pitchFamily="18" charset="0"/>
              </a:defRPr>
            </a:lvl2pPr>
            <a:lvl3pPr marL="1143000" indent="-228600">
              <a:defRPr sz="1500" b="1">
                <a:solidFill>
                  <a:schemeClr val="tx1"/>
                </a:solidFill>
                <a:latin typeface="Georgia" pitchFamily="18" charset="0"/>
              </a:defRPr>
            </a:lvl3pPr>
            <a:lvl4pPr marL="1600200" indent="-228600">
              <a:defRPr sz="1500" b="1">
                <a:solidFill>
                  <a:schemeClr val="tx1"/>
                </a:solidFill>
                <a:latin typeface="Georgia" pitchFamily="18" charset="0"/>
              </a:defRPr>
            </a:lvl4pPr>
            <a:lvl5pPr marL="2057400" indent="-228600">
              <a:defRPr sz="1500" b="1">
                <a:solidFill>
                  <a:schemeClr val="tx1"/>
                </a:solidFill>
                <a:latin typeface="Georgia" pitchFamily="18" charset="0"/>
              </a:defRPr>
            </a:lvl5pPr>
            <a:lvl6pPr marL="2514600" indent="-228600" eaLnBrk="0" fontAlgn="base" hangingPunct="0">
              <a:spcBef>
                <a:spcPct val="0"/>
              </a:spcBef>
              <a:spcAft>
                <a:spcPct val="0"/>
              </a:spcAft>
              <a:defRPr sz="1500" b="1">
                <a:solidFill>
                  <a:schemeClr val="tx1"/>
                </a:solidFill>
                <a:latin typeface="Georgia" pitchFamily="18" charset="0"/>
              </a:defRPr>
            </a:lvl6pPr>
            <a:lvl7pPr marL="2971800" indent="-228600" eaLnBrk="0" fontAlgn="base" hangingPunct="0">
              <a:spcBef>
                <a:spcPct val="0"/>
              </a:spcBef>
              <a:spcAft>
                <a:spcPct val="0"/>
              </a:spcAft>
              <a:defRPr sz="1500" b="1">
                <a:solidFill>
                  <a:schemeClr val="tx1"/>
                </a:solidFill>
                <a:latin typeface="Georgia" pitchFamily="18" charset="0"/>
              </a:defRPr>
            </a:lvl7pPr>
            <a:lvl8pPr marL="3429000" indent="-228600" eaLnBrk="0" fontAlgn="base" hangingPunct="0">
              <a:spcBef>
                <a:spcPct val="0"/>
              </a:spcBef>
              <a:spcAft>
                <a:spcPct val="0"/>
              </a:spcAft>
              <a:defRPr sz="1500" b="1">
                <a:solidFill>
                  <a:schemeClr val="tx1"/>
                </a:solidFill>
                <a:latin typeface="Georgia" pitchFamily="18" charset="0"/>
              </a:defRPr>
            </a:lvl8pPr>
            <a:lvl9pPr marL="3886200" indent="-228600" eaLnBrk="0" fontAlgn="base" hangingPunct="0">
              <a:spcBef>
                <a:spcPct val="0"/>
              </a:spcBef>
              <a:spcAft>
                <a:spcPct val="0"/>
              </a:spcAft>
              <a:defRPr sz="1500" b="1">
                <a:solidFill>
                  <a:schemeClr val="tx1"/>
                </a:solidFill>
                <a:latin typeface="Georgia" pitchFamily="18" charset="0"/>
              </a:defRPr>
            </a:lvl9pPr>
          </a:lstStyle>
          <a:p>
            <a:pPr>
              <a:defRPr/>
            </a:pPr>
            <a:endParaRPr lang="de-DE" altLang="de-DE"/>
          </a:p>
        </p:txBody>
      </p:sp>
    </p:spTree>
  </p:cSld>
  <p:clrMap bg1="lt1" tx1="dk1" bg2="lt2" tx2="dk2" accent1="accent1" accent2="accent2" accent3="accent3" accent4="accent4" accent5="accent5" accent6="accent6" hlink="hlink" folHlink="folHlink"/>
  <p:sldLayoutIdLst>
    <p:sldLayoutId id="2147483665" r:id="rId1"/>
  </p:sldLayoutIdLst>
  <p:transition spd="med">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F8EBD8C-B8FD-4BF1-9C00-6F48068BA62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46"/>
          <a:stretch/>
        </p:blipFill>
        <p:spPr>
          <a:xfrm>
            <a:off x="250825" y="257811"/>
            <a:ext cx="8642350" cy="5545138"/>
          </a:xfrm>
          <a:prstGeom prst="rect">
            <a:avLst/>
          </a:prstGeom>
        </p:spPr>
      </p:pic>
      <p:sp>
        <p:nvSpPr>
          <p:cNvPr id="5122" name="Picture 12" descr="titel_17575_fs_126">
            <a:extLst>
              <a:ext uri="{FF2B5EF4-FFF2-40B4-BE49-F238E27FC236}">
                <a16:creationId xmlns:a16="http://schemas.microsoft.com/office/drawing/2014/main" id="{F3A43F2C-7CDA-4D9A-8812-F855D2511B4C}"/>
              </a:ext>
            </a:extLst>
          </p:cNvPr>
          <p:cNvSpPr>
            <a:spLocks noChangeAspect="1" noChangeArrowheads="1"/>
          </p:cNvSpPr>
          <p:nvPr/>
        </p:nvSpPr>
        <p:spPr bwMode="auto">
          <a:xfrm>
            <a:off x="250825" y="260350"/>
            <a:ext cx="864235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endParaRPr lang="de-DE" altLang="de-DE"/>
          </a:p>
        </p:txBody>
      </p:sp>
      <p:sp>
        <p:nvSpPr>
          <p:cNvPr id="5125" name="Rectangle 4">
            <a:extLst>
              <a:ext uri="{FF2B5EF4-FFF2-40B4-BE49-F238E27FC236}">
                <a16:creationId xmlns:a16="http://schemas.microsoft.com/office/drawing/2014/main" id="{6714DDA5-8E36-434D-8D16-1BA27184D0B4}"/>
              </a:ext>
            </a:extLst>
          </p:cNvPr>
          <p:cNvSpPr>
            <a:spLocks noChangeArrowheads="1"/>
          </p:cNvSpPr>
          <p:nvPr/>
        </p:nvSpPr>
        <p:spPr bwMode="auto">
          <a:xfrm>
            <a:off x="5652120" y="1160748"/>
            <a:ext cx="4013459" cy="90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pPr eaLnBrk="1" hangingPunct="1">
              <a:lnSpc>
                <a:spcPct val="110000"/>
              </a:lnSpc>
            </a:pPr>
            <a:r>
              <a:rPr lang="de-DE" altLang="de-DE" sz="2500" dirty="0">
                <a:solidFill>
                  <a:schemeClr val="bg1"/>
                </a:solidFill>
              </a:rPr>
              <a:t>Kinder kämpfen </a:t>
            </a:r>
          </a:p>
          <a:p>
            <a:pPr eaLnBrk="1" hangingPunct="1">
              <a:lnSpc>
                <a:spcPct val="110000"/>
              </a:lnSpc>
            </a:pPr>
            <a:r>
              <a:rPr lang="de-DE" altLang="de-DE" sz="2500" dirty="0">
                <a:solidFill>
                  <a:schemeClr val="bg1"/>
                </a:solidFill>
              </a:rPr>
              <a:t>für ihre Rechte</a:t>
            </a:r>
          </a:p>
        </p:txBody>
      </p:sp>
      <p:sp>
        <p:nvSpPr>
          <p:cNvPr id="5126" name="Rectangle 36">
            <a:extLst>
              <a:ext uri="{FF2B5EF4-FFF2-40B4-BE49-F238E27FC236}">
                <a16:creationId xmlns:a16="http://schemas.microsoft.com/office/drawing/2014/main" id="{E1650829-22B8-4CCC-B7F6-F123C90BA621}"/>
              </a:ext>
            </a:extLst>
          </p:cNvPr>
          <p:cNvSpPr>
            <a:spLocks noChangeArrowheads="1"/>
          </p:cNvSpPr>
          <p:nvPr/>
        </p:nvSpPr>
        <p:spPr bwMode="auto">
          <a:xfrm>
            <a:off x="683568" y="411162"/>
            <a:ext cx="306034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pPr eaLnBrk="1" hangingPunct="1"/>
            <a:r>
              <a:rPr lang="de-DE" altLang="de-DE" sz="3600" dirty="0">
                <a:solidFill>
                  <a:schemeClr val="bg1"/>
                </a:solidFill>
                <a:cs typeface="Tahoma" panose="020B0604030504040204" pitchFamily="34" charset="0"/>
              </a:rPr>
              <a:t>Paraguay</a:t>
            </a:r>
          </a:p>
        </p:txBody>
      </p:sp>
    </p:spTree>
    <p:extLst>
      <p:ext uri="{BB962C8B-B14F-4D97-AF65-F5344CB8AC3E}">
        <p14:creationId xmlns:p14="http://schemas.microsoft.com/office/powerpoint/2010/main" val="68712567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05D837E-3D73-403E-8640-2388515244E6}"/>
              </a:ext>
            </a:extLst>
          </p:cNvPr>
          <p:cNvSpPr>
            <a:spLocks noChangeArrowheads="1"/>
          </p:cNvSpPr>
          <p:nvPr/>
        </p:nvSpPr>
        <p:spPr bwMode="auto">
          <a:xfrm>
            <a:off x="250825" y="5805488"/>
            <a:ext cx="69854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smtClean="0"/>
              <a:t>Die arbeitenden Kinder haben eine Organisation gegründet und kämpfen für ihre Rechte. Sie fordern faire Bezahlung und Landtitel in den Armenvierteln.  </a:t>
            </a:r>
            <a:endParaRPr lang="de-DE" b="0" dirty="0"/>
          </a:p>
        </p:txBody>
      </p:sp>
      <p:pic>
        <p:nvPicPr>
          <p:cNvPr id="2" name="Grafik 1"/>
          <p:cNvPicPr>
            <a:picLocks noChangeAspect="1"/>
          </p:cNvPicPr>
          <p:nvPr/>
        </p:nvPicPr>
        <p:blipFill rotWithShape="1">
          <a:blip r:embed="rId3"/>
          <a:srcRect b="3783"/>
          <a:stretch/>
        </p:blipFill>
        <p:spPr>
          <a:xfrm>
            <a:off x="250825" y="261838"/>
            <a:ext cx="8637217" cy="5546681"/>
          </a:xfrm>
          <a:prstGeom prst="rect">
            <a:avLst/>
          </a:prstGeom>
        </p:spPr>
      </p:pic>
    </p:spTree>
    <p:extLst>
      <p:ext uri="{BB962C8B-B14F-4D97-AF65-F5344CB8AC3E}">
        <p14:creationId xmlns:p14="http://schemas.microsoft.com/office/powerpoint/2010/main" val="189025045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hteck 2">
            <a:extLst>
              <a:ext uri="{FF2B5EF4-FFF2-40B4-BE49-F238E27FC236}">
                <a16:creationId xmlns:a16="http://schemas.microsoft.com/office/drawing/2014/main" id="{7B767736-A299-4A8A-84AA-EF12120D0F7C}"/>
              </a:ext>
            </a:extLst>
          </p:cNvPr>
          <p:cNvSpPr>
            <a:spLocks noChangeArrowheads="1"/>
          </p:cNvSpPr>
          <p:nvPr/>
        </p:nvSpPr>
        <p:spPr bwMode="auto">
          <a:xfrm>
            <a:off x="250824" y="5805488"/>
            <a:ext cx="65894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smtClean="0"/>
              <a:t>Paraguay liegt in Südamerika zwischen Brasilien, Bolivien und Argentinien. Die </a:t>
            </a:r>
            <a:r>
              <a:rPr lang="de-DE" b="0" dirty="0"/>
              <a:t>H</a:t>
            </a:r>
            <a:r>
              <a:rPr lang="de-DE" b="0" dirty="0" smtClean="0"/>
              <a:t>auptstadt ist Asunción. </a:t>
            </a:r>
            <a:r>
              <a:rPr lang="de-DE" b="0" dirty="0"/>
              <a:t>Die Amtssprachen sind Guaraní und </a:t>
            </a:r>
            <a:r>
              <a:rPr lang="de-DE" b="0" dirty="0" smtClean="0"/>
              <a:t>Spanisch.</a:t>
            </a:r>
            <a:endParaRPr lang="de-DE" b="0" dirty="0"/>
          </a:p>
        </p:txBody>
      </p:sp>
      <p:pic>
        <p:nvPicPr>
          <p:cNvPr id="2" name="Grafik 1"/>
          <p:cNvPicPr>
            <a:picLocks noChangeAspect="1"/>
          </p:cNvPicPr>
          <p:nvPr/>
        </p:nvPicPr>
        <p:blipFill rotWithShape="1">
          <a:blip r:embed="rId3"/>
          <a:srcRect b="3750"/>
          <a:stretch/>
        </p:blipFill>
        <p:spPr>
          <a:xfrm>
            <a:off x="250824" y="260873"/>
            <a:ext cx="8641097" cy="5544615"/>
          </a:xfrm>
          <a:prstGeom prst="rect">
            <a:avLst/>
          </a:prstGeom>
        </p:spPr>
      </p:pic>
    </p:spTree>
    <p:extLst>
      <p:ext uri="{BB962C8B-B14F-4D97-AF65-F5344CB8AC3E}">
        <p14:creationId xmlns:p14="http://schemas.microsoft.com/office/powerpoint/2010/main" val="415525901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hteck 2">
            <a:extLst>
              <a:ext uri="{FF2B5EF4-FFF2-40B4-BE49-F238E27FC236}">
                <a16:creationId xmlns:a16="http://schemas.microsoft.com/office/drawing/2014/main" id="{AD997A89-DF0A-4DE5-BD11-16248A52B0E2}"/>
              </a:ext>
            </a:extLst>
          </p:cNvPr>
          <p:cNvSpPr>
            <a:spLocks noChangeArrowheads="1"/>
          </p:cNvSpPr>
          <p:nvPr/>
        </p:nvSpPr>
        <p:spPr bwMode="auto">
          <a:xfrm>
            <a:off x="250825" y="5805488"/>
            <a:ext cx="74535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smtClean="0"/>
              <a:t>In Paraguay gibt es große </a:t>
            </a:r>
            <a:r>
              <a:rPr lang="de-DE" b="0" dirty="0"/>
              <a:t>soziale </a:t>
            </a:r>
            <a:r>
              <a:rPr lang="de-DE" b="0" dirty="0" smtClean="0"/>
              <a:t>Ungleichheit. </a:t>
            </a:r>
            <a:r>
              <a:rPr lang="de-DE" b="0" dirty="0"/>
              <a:t>Zu den Ärmsten </a:t>
            </a:r>
            <a:r>
              <a:rPr lang="de-DE" b="0" dirty="0" smtClean="0"/>
              <a:t>zählen </a:t>
            </a:r>
            <a:r>
              <a:rPr lang="de-DE" b="0" dirty="0"/>
              <a:t>die indigenen Gemeinschaften. Sie leben traditionell in abgelegenen Regionen.</a:t>
            </a:r>
          </a:p>
        </p:txBody>
      </p:sp>
      <p:pic>
        <p:nvPicPr>
          <p:cNvPr id="3" name="Grafik 2">
            <a:extLst>
              <a:ext uri="{FF2B5EF4-FFF2-40B4-BE49-F238E27FC236}">
                <a16:creationId xmlns:a16="http://schemas.microsoft.com/office/drawing/2014/main" id="{D22CAE51-415E-4FB3-AC7A-751F32616C5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57634" y="260350"/>
            <a:ext cx="4242930" cy="2698978"/>
          </a:xfrm>
          <a:prstGeom prst="rect">
            <a:avLst/>
          </a:prstGeom>
        </p:spPr>
      </p:pic>
      <p:pic>
        <p:nvPicPr>
          <p:cNvPr id="5" name="Grafik 4">
            <a:extLst>
              <a:ext uri="{FF2B5EF4-FFF2-40B4-BE49-F238E27FC236}">
                <a16:creationId xmlns:a16="http://schemas.microsoft.com/office/drawing/2014/main" id="{9625509B-5430-4C11-AA98-068E186279CF}"/>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643438" y="260350"/>
            <a:ext cx="4249737" cy="5545138"/>
          </a:xfrm>
          <a:prstGeom prst="rect">
            <a:avLst/>
          </a:prstGeom>
        </p:spPr>
      </p:pic>
      <p:pic>
        <p:nvPicPr>
          <p:cNvPr id="7" name="Grafik 6">
            <a:extLst>
              <a:ext uri="{FF2B5EF4-FFF2-40B4-BE49-F238E27FC236}">
                <a16:creationId xmlns:a16="http://schemas.microsoft.com/office/drawing/2014/main" id="{0CB7C655-1B2F-495F-9948-63BE2859849E}"/>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257633" y="3105150"/>
            <a:ext cx="4242930" cy="2698978"/>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hteck 3">
            <a:extLst>
              <a:ext uri="{FF2B5EF4-FFF2-40B4-BE49-F238E27FC236}">
                <a16:creationId xmlns:a16="http://schemas.microsoft.com/office/drawing/2014/main" id="{20363B5B-ED0D-4B3B-A755-E926373C048E}"/>
              </a:ext>
            </a:extLst>
          </p:cNvPr>
          <p:cNvSpPr>
            <a:spLocks noChangeArrowheads="1"/>
          </p:cNvSpPr>
          <p:nvPr/>
        </p:nvSpPr>
        <p:spPr bwMode="auto">
          <a:xfrm>
            <a:off x="250825" y="5805488"/>
            <a:ext cx="65897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a:t>Seit Mitte der 1990er Jahre sind große Flächen des Landes dem Sojaanbau zum Opfer gefallen. </a:t>
            </a:r>
            <a:r>
              <a:rPr lang="de-DE" b="0" dirty="0" smtClean="0"/>
              <a:t>Indigene werden dafür vertrieben.</a:t>
            </a:r>
            <a:endParaRPr lang="de-DE" b="0" dirty="0"/>
          </a:p>
        </p:txBody>
      </p:sp>
      <p:pic>
        <p:nvPicPr>
          <p:cNvPr id="3" name="Grafik 2">
            <a:extLst>
              <a:ext uri="{FF2B5EF4-FFF2-40B4-BE49-F238E27FC236}">
                <a16:creationId xmlns:a16="http://schemas.microsoft.com/office/drawing/2014/main" id="{436D6AB5-70C7-4764-91A2-4EA60D195A5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1"/>
          <a:stretch/>
        </p:blipFill>
        <p:spPr>
          <a:xfrm>
            <a:off x="250825" y="260349"/>
            <a:ext cx="4261643" cy="5555082"/>
          </a:xfrm>
          <a:prstGeom prst="rect">
            <a:avLst/>
          </a:prstGeom>
        </p:spPr>
      </p:pic>
      <p:pic>
        <p:nvPicPr>
          <p:cNvPr id="5" name="Grafik 4">
            <a:extLst>
              <a:ext uri="{FF2B5EF4-FFF2-40B4-BE49-F238E27FC236}">
                <a16:creationId xmlns:a16="http://schemas.microsoft.com/office/drawing/2014/main" id="{C5F555E8-D506-4F9E-A92E-0561B425DF8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643438" y="260349"/>
            <a:ext cx="4261643" cy="5555082"/>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hteck 2">
            <a:extLst>
              <a:ext uri="{FF2B5EF4-FFF2-40B4-BE49-F238E27FC236}">
                <a16:creationId xmlns:a16="http://schemas.microsoft.com/office/drawing/2014/main" id="{59770505-421E-4721-9015-B8C229393B85}"/>
              </a:ext>
            </a:extLst>
          </p:cNvPr>
          <p:cNvSpPr>
            <a:spLocks noChangeArrowheads="1"/>
          </p:cNvSpPr>
          <p:nvPr/>
        </p:nvSpPr>
        <p:spPr bwMode="auto">
          <a:xfrm>
            <a:off x="250825" y="5805488"/>
            <a:ext cx="73088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pPr eaLnBrk="1" hangingPunct="1">
              <a:lnSpc>
                <a:spcPct val="110000"/>
              </a:lnSpc>
            </a:pPr>
            <a:endParaRPr lang="de-DE" altLang="de-DE"/>
          </a:p>
        </p:txBody>
      </p:sp>
      <p:sp>
        <p:nvSpPr>
          <p:cNvPr id="23555" name="Rechteck 2">
            <a:extLst>
              <a:ext uri="{FF2B5EF4-FFF2-40B4-BE49-F238E27FC236}">
                <a16:creationId xmlns:a16="http://schemas.microsoft.com/office/drawing/2014/main" id="{7F031F48-9108-4A7F-8807-888B04C0CA28}"/>
              </a:ext>
            </a:extLst>
          </p:cNvPr>
          <p:cNvSpPr>
            <a:spLocks noChangeArrowheads="1"/>
          </p:cNvSpPr>
          <p:nvPr/>
        </p:nvSpPr>
        <p:spPr bwMode="auto">
          <a:xfrm>
            <a:off x="250824" y="5805488"/>
            <a:ext cx="73088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a:t>Auf der Suche nach einem Einkommen fliehen viele Familien in die </a:t>
            </a:r>
            <a:r>
              <a:rPr lang="de-DE" b="0" dirty="0" smtClean="0"/>
              <a:t>Städte. Dort entstehen Armenviertel, wie hier bei der Müllhalde von Asunción.</a:t>
            </a:r>
            <a:endParaRPr lang="de-DE" b="0" dirty="0"/>
          </a:p>
        </p:txBody>
      </p:sp>
      <p:pic>
        <p:nvPicPr>
          <p:cNvPr id="3" name="Grafik 2">
            <a:extLst>
              <a:ext uri="{FF2B5EF4-FFF2-40B4-BE49-F238E27FC236}">
                <a16:creationId xmlns:a16="http://schemas.microsoft.com/office/drawing/2014/main" id="{4E27DAE7-55A8-40AC-85D6-72D916B09D1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50825" y="260350"/>
            <a:ext cx="8642350" cy="5559330"/>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hteck 2">
            <a:extLst>
              <a:ext uri="{FF2B5EF4-FFF2-40B4-BE49-F238E27FC236}">
                <a16:creationId xmlns:a16="http://schemas.microsoft.com/office/drawing/2014/main" id="{F7027271-0484-4BB4-846E-32BD90D2CC8E}"/>
              </a:ext>
            </a:extLst>
          </p:cNvPr>
          <p:cNvSpPr>
            <a:spLocks noChangeArrowheads="1"/>
          </p:cNvSpPr>
          <p:nvPr/>
        </p:nvSpPr>
        <p:spPr bwMode="auto">
          <a:xfrm>
            <a:off x="250825" y="5805488"/>
            <a:ext cx="734551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smtClean="0"/>
              <a:t>Viele </a:t>
            </a:r>
            <a:r>
              <a:rPr lang="de-DE" b="0" dirty="0"/>
              <a:t>Kinder </a:t>
            </a:r>
            <a:r>
              <a:rPr lang="de-DE" b="0" dirty="0" smtClean="0"/>
              <a:t>arbeiten beim Gemüseverkauf, Müllsammeln oder Schuhputzen. Sie werden schlecht bezahlt und ihre Bildung leidet.</a:t>
            </a:r>
            <a:endParaRPr lang="de-DE" b="0" dirty="0"/>
          </a:p>
        </p:txBody>
      </p:sp>
      <p:pic>
        <p:nvPicPr>
          <p:cNvPr id="6" name="Grafik 5">
            <a:extLst>
              <a:ext uri="{FF2B5EF4-FFF2-40B4-BE49-F238E27FC236}">
                <a16:creationId xmlns:a16="http://schemas.microsoft.com/office/drawing/2014/main" id="{DEC52580-74BA-4AD4-885C-8D6D12F6A27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643438" y="260350"/>
            <a:ext cx="4249737" cy="5545138"/>
          </a:xfrm>
          <a:prstGeom prst="rect">
            <a:avLst/>
          </a:prstGeom>
        </p:spPr>
      </p:pic>
      <p:pic>
        <p:nvPicPr>
          <p:cNvPr id="2" name="Grafik 1"/>
          <p:cNvPicPr>
            <a:picLocks noChangeAspect="1"/>
          </p:cNvPicPr>
          <p:nvPr/>
        </p:nvPicPr>
        <p:blipFill>
          <a:blip r:embed="rId4"/>
          <a:stretch>
            <a:fillRect/>
          </a:stretch>
        </p:blipFill>
        <p:spPr>
          <a:xfrm>
            <a:off x="267413" y="265506"/>
            <a:ext cx="4212857" cy="2700626"/>
          </a:xfrm>
          <a:prstGeom prst="rect">
            <a:avLst/>
          </a:prstGeom>
        </p:spPr>
      </p:pic>
      <p:pic>
        <p:nvPicPr>
          <p:cNvPr id="3" name="Grafik 2"/>
          <p:cNvPicPr>
            <a:picLocks noChangeAspect="1"/>
          </p:cNvPicPr>
          <p:nvPr/>
        </p:nvPicPr>
        <p:blipFill rotWithShape="1">
          <a:blip r:embed="rId5"/>
          <a:srcRect t="3460"/>
          <a:stretch/>
        </p:blipFill>
        <p:spPr>
          <a:xfrm>
            <a:off x="267414" y="3094106"/>
            <a:ext cx="4212856" cy="2711382"/>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05D837E-3D73-403E-8640-2388515244E6}"/>
              </a:ext>
            </a:extLst>
          </p:cNvPr>
          <p:cNvSpPr>
            <a:spLocks noChangeArrowheads="1"/>
          </p:cNvSpPr>
          <p:nvPr/>
        </p:nvSpPr>
        <p:spPr bwMode="auto">
          <a:xfrm>
            <a:off x="250825" y="5805488"/>
            <a:ext cx="69854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a:t>Das wollen die Mitarbeitenden von Callescuela ändern. Sie stehen den indigenen Kindern und ihren Familien zur Seite und klären sie über ihre Rechte auf.</a:t>
            </a:r>
          </a:p>
        </p:txBody>
      </p:sp>
      <p:pic>
        <p:nvPicPr>
          <p:cNvPr id="4" name="Grafik 3">
            <a:extLst>
              <a:ext uri="{FF2B5EF4-FFF2-40B4-BE49-F238E27FC236}">
                <a16:creationId xmlns:a16="http://schemas.microsoft.com/office/drawing/2014/main" id="{AA2DD1FA-74CE-4F1E-A4FD-9B1D5D74F88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50825" y="260350"/>
            <a:ext cx="8642350" cy="5545138"/>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05D837E-3D73-403E-8640-2388515244E6}"/>
              </a:ext>
            </a:extLst>
          </p:cNvPr>
          <p:cNvSpPr>
            <a:spLocks noChangeArrowheads="1"/>
          </p:cNvSpPr>
          <p:nvPr/>
        </p:nvSpPr>
        <p:spPr bwMode="auto">
          <a:xfrm>
            <a:off x="250825" y="5805488"/>
            <a:ext cx="69854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smtClean="0"/>
              <a:t>Im Kinderzentrum von </a:t>
            </a:r>
            <a:r>
              <a:rPr lang="de-DE" b="0" dirty="0" err="1"/>
              <a:t>Callescuela</a:t>
            </a:r>
            <a:r>
              <a:rPr lang="de-DE" b="0" dirty="0"/>
              <a:t> </a:t>
            </a:r>
            <a:r>
              <a:rPr lang="de-DE" b="0" dirty="0" smtClean="0"/>
              <a:t>neben dem Großmarkt kommen die Kinder mit einer Sozialpädagogin in Kontakt. Sie kann ihnen helfen. </a:t>
            </a:r>
            <a:endParaRPr lang="de-DE" b="0" dirty="0"/>
          </a:p>
        </p:txBody>
      </p:sp>
      <p:pic>
        <p:nvPicPr>
          <p:cNvPr id="2" name="Grafik 1"/>
          <p:cNvPicPr>
            <a:picLocks noChangeAspect="1"/>
          </p:cNvPicPr>
          <p:nvPr/>
        </p:nvPicPr>
        <p:blipFill rotWithShape="1">
          <a:blip r:embed="rId3"/>
          <a:srcRect b="3819"/>
          <a:stretch/>
        </p:blipFill>
        <p:spPr>
          <a:xfrm>
            <a:off x="246034" y="260872"/>
            <a:ext cx="8637217" cy="5544616"/>
          </a:xfrm>
          <a:prstGeom prst="rect">
            <a:avLst/>
          </a:prstGeom>
        </p:spPr>
      </p:pic>
    </p:spTree>
    <p:extLst>
      <p:ext uri="{BB962C8B-B14F-4D97-AF65-F5344CB8AC3E}">
        <p14:creationId xmlns:p14="http://schemas.microsoft.com/office/powerpoint/2010/main" val="32344858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05D837E-3D73-403E-8640-2388515244E6}"/>
              </a:ext>
            </a:extLst>
          </p:cNvPr>
          <p:cNvSpPr>
            <a:spLocks noChangeArrowheads="1"/>
          </p:cNvSpPr>
          <p:nvPr/>
        </p:nvSpPr>
        <p:spPr bwMode="auto">
          <a:xfrm>
            <a:off x="250825" y="5805488"/>
            <a:ext cx="69854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sz="1500" b="1">
                <a:solidFill>
                  <a:schemeClr val="tx1"/>
                </a:solidFill>
                <a:latin typeface="Georgia" panose="02040502050405020303" pitchFamily="18" charset="0"/>
              </a:defRPr>
            </a:lvl1pPr>
            <a:lvl2pPr marL="742950" indent="-285750">
              <a:defRPr sz="1500" b="1">
                <a:solidFill>
                  <a:schemeClr val="tx1"/>
                </a:solidFill>
                <a:latin typeface="Georgia" panose="02040502050405020303" pitchFamily="18" charset="0"/>
              </a:defRPr>
            </a:lvl2pPr>
            <a:lvl3pPr marL="1143000" indent="-228600">
              <a:defRPr sz="1500" b="1">
                <a:solidFill>
                  <a:schemeClr val="tx1"/>
                </a:solidFill>
                <a:latin typeface="Georgia" panose="02040502050405020303" pitchFamily="18" charset="0"/>
              </a:defRPr>
            </a:lvl3pPr>
            <a:lvl4pPr marL="1600200" indent="-228600">
              <a:defRPr sz="1500" b="1">
                <a:solidFill>
                  <a:schemeClr val="tx1"/>
                </a:solidFill>
                <a:latin typeface="Georgia" panose="02040502050405020303" pitchFamily="18" charset="0"/>
              </a:defRPr>
            </a:lvl4pPr>
            <a:lvl5pPr marL="2057400" indent="-228600">
              <a:defRPr sz="1500" b="1">
                <a:solidFill>
                  <a:schemeClr val="tx1"/>
                </a:solidFill>
                <a:latin typeface="Georgia" panose="02040502050405020303" pitchFamily="18" charset="0"/>
              </a:defRPr>
            </a:lvl5pPr>
            <a:lvl6pPr marL="2514600" indent="-228600" eaLnBrk="0" fontAlgn="base" hangingPunct="0">
              <a:spcBef>
                <a:spcPct val="0"/>
              </a:spcBef>
              <a:spcAft>
                <a:spcPct val="0"/>
              </a:spcAft>
              <a:defRPr sz="1500" b="1">
                <a:solidFill>
                  <a:schemeClr val="tx1"/>
                </a:solidFill>
                <a:latin typeface="Georgia" panose="02040502050405020303" pitchFamily="18" charset="0"/>
              </a:defRPr>
            </a:lvl6pPr>
            <a:lvl7pPr marL="2971800" indent="-228600" eaLnBrk="0" fontAlgn="base" hangingPunct="0">
              <a:spcBef>
                <a:spcPct val="0"/>
              </a:spcBef>
              <a:spcAft>
                <a:spcPct val="0"/>
              </a:spcAft>
              <a:defRPr sz="1500" b="1">
                <a:solidFill>
                  <a:schemeClr val="tx1"/>
                </a:solidFill>
                <a:latin typeface="Georgia" panose="02040502050405020303" pitchFamily="18" charset="0"/>
              </a:defRPr>
            </a:lvl7pPr>
            <a:lvl8pPr marL="3429000" indent="-228600" eaLnBrk="0" fontAlgn="base" hangingPunct="0">
              <a:spcBef>
                <a:spcPct val="0"/>
              </a:spcBef>
              <a:spcAft>
                <a:spcPct val="0"/>
              </a:spcAft>
              <a:defRPr sz="1500" b="1">
                <a:solidFill>
                  <a:schemeClr val="tx1"/>
                </a:solidFill>
                <a:latin typeface="Georgia" panose="02040502050405020303" pitchFamily="18" charset="0"/>
              </a:defRPr>
            </a:lvl8pPr>
            <a:lvl9pPr marL="3886200" indent="-228600" eaLnBrk="0" fontAlgn="base" hangingPunct="0">
              <a:spcBef>
                <a:spcPct val="0"/>
              </a:spcBef>
              <a:spcAft>
                <a:spcPct val="0"/>
              </a:spcAft>
              <a:defRPr sz="1500" b="1">
                <a:solidFill>
                  <a:schemeClr val="tx1"/>
                </a:solidFill>
                <a:latin typeface="Georgia" panose="02040502050405020303" pitchFamily="18" charset="0"/>
              </a:defRPr>
            </a:lvl9pPr>
          </a:lstStyle>
          <a:p>
            <a:r>
              <a:rPr lang="de-DE" b="0" dirty="0" smtClean="0"/>
              <a:t>Neben dem Busbahnhof nutzen arbeitende Kinder ein Nachhilfe-Angebot von </a:t>
            </a:r>
            <a:r>
              <a:rPr lang="de-DE" b="0" dirty="0" err="1" smtClean="0"/>
              <a:t>Callescuela</a:t>
            </a:r>
            <a:r>
              <a:rPr lang="de-DE" b="0" dirty="0" smtClean="0"/>
              <a:t>. So </a:t>
            </a:r>
            <a:r>
              <a:rPr lang="de-DE" b="0" dirty="0" smtClean="0"/>
              <a:t>verbessern sie ihre </a:t>
            </a:r>
            <a:r>
              <a:rPr lang="de-DE" b="0" dirty="0" smtClean="0"/>
              <a:t>Chance auf einen </a:t>
            </a:r>
            <a:r>
              <a:rPr lang="de-DE" b="0" dirty="0" smtClean="0"/>
              <a:t>Schulabschluss. </a:t>
            </a:r>
            <a:endParaRPr lang="de-DE" b="0" dirty="0"/>
          </a:p>
        </p:txBody>
      </p:sp>
      <p:pic>
        <p:nvPicPr>
          <p:cNvPr id="4" name="Grafik 3"/>
          <p:cNvPicPr>
            <a:picLocks noChangeAspect="1"/>
          </p:cNvPicPr>
          <p:nvPr/>
        </p:nvPicPr>
        <p:blipFill rotWithShape="1">
          <a:blip r:embed="rId3"/>
          <a:srcRect t="4007" b="-1"/>
          <a:stretch/>
        </p:blipFill>
        <p:spPr>
          <a:xfrm>
            <a:off x="250825" y="271681"/>
            <a:ext cx="8637217" cy="5533807"/>
          </a:xfrm>
          <a:prstGeom prst="rect">
            <a:avLst/>
          </a:prstGeom>
        </p:spPr>
      </p:pic>
    </p:spTree>
    <p:extLst>
      <p:ext uri="{BB962C8B-B14F-4D97-AF65-F5344CB8AC3E}">
        <p14:creationId xmlns:p14="http://schemas.microsoft.com/office/powerpoint/2010/main" val="3033311885"/>
      </p:ext>
    </p:extLst>
  </p:cSld>
  <p:clrMapOvr>
    <a:masterClrMapping/>
  </p:clrMapOvr>
  <p:transition spd="med">
    <p:fade/>
  </p:transition>
</p:sld>
</file>

<file path=ppt/theme/theme1.xml><?xml version="1.0" encoding="utf-8"?>
<a:theme xmlns:a="http://schemas.openxmlformats.org/drawingml/2006/main" name="1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896</Words>
  <Application>Microsoft Office PowerPoint</Application>
  <PresentationFormat>Bildschirmpräsentation (4:3)</PresentationFormat>
  <Paragraphs>34</Paragraphs>
  <Slides>10</Slides>
  <Notes>10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Georgia</vt:lpstr>
      <vt:lpstr>Tahoma</vt:lpstr>
      <vt:lpstr>Times New Roman</vt:lpstr>
      <vt:lpstr>1_Standarddesign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PPP - Rechtsbeistand für die "Unberührbaren"</dc:title>
  <dc:creator>BfdW</dc:creator>
  <cp:lastModifiedBy>johannes.kuestner</cp:lastModifiedBy>
  <cp:revision>1130</cp:revision>
  <dcterms:created xsi:type="dcterms:W3CDTF">2005-03-02T11:53:12Z</dcterms:created>
  <dcterms:modified xsi:type="dcterms:W3CDTF">2022-05-01T09:22:11Z</dcterms:modified>
</cp:coreProperties>
</file>